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0" r:id="rId5"/>
    <p:sldId id="259" r:id="rId6"/>
    <p:sldId id="261" r:id="rId7"/>
    <p:sldId id="269" r:id="rId8"/>
    <p:sldId id="265" r:id="rId9"/>
    <p:sldId id="266" r:id="rId10"/>
    <p:sldId id="267" r:id="rId11"/>
    <p:sldId id="268" r:id="rId12"/>
    <p:sldId id="263" r:id="rId13"/>
    <p:sldId id="264" r:id="rId14"/>
    <p:sldId id="27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421A45-C68E-41D6-AE9F-5EF055A6A6B0}" v="2" dt="2020-04-16T23:32:03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" y="39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E421A45-C68E-41D6-AE9F-5EF055A6A6B0}"/>
    <pc:docChg chg="modSld">
      <pc:chgData name="" userId="" providerId="" clId="Web-{2E421A45-C68E-41D6-AE9F-5EF055A6A6B0}" dt="2020-04-16T23:32:03.672" v="1" actId="20577"/>
      <pc:docMkLst>
        <pc:docMk/>
      </pc:docMkLst>
      <pc:sldChg chg="modSp">
        <pc:chgData name="" userId="" providerId="" clId="Web-{2E421A45-C68E-41D6-AE9F-5EF055A6A6B0}" dt="2020-04-16T23:32:03.672" v="1" actId="20577"/>
        <pc:sldMkLst>
          <pc:docMk/>
          <pc:sldMk cId="342690825" sldId="257"/>
        </pc:sldMkLst>
        <pc:spChg chg="mod">
          <ac:chgData name="" userId="" providerId="" clId="Web-{2E421A45-C68E-41D6-AE9F-5EF055A6A6B0}" dt="2020-04-16T23:32:03.672" v="1" actId="20577"/>
          <ac:spMkLst>
            <pc:docMk/>
            <pc:sldMk cId="342690825" sldId="257"/>
            <ac:spMk id="5" creationId="{73046FF9-7647-4469-AB1F-82BC14188A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excelsior.edu/writing-process/prewriting-strategies/prewriting-strategies-asking-defining-question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C11B7-6A17-4AFA-9668-6FFC162CF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3890" y="4899171"/>
            <a:ext cx="10572000" cy="1859748"/>
          </a:xfrm>
        </p:spPr>
        <p:txBody>
          <a:bodyPr/>
          <a:lstStyle/>
          <a:p>
            <a:pPr algn="ctr"/>
            <a:r>
              <a:rPr lang="x-none" sz="4800" dirty="0"/>
              <a:t>Requisitos de Exámenes Regentes y Graduación – Clase de 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D0D2D8-2300-49D1-96B1-5FBFA5E0E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72" y="341856"/>
            <a:ext cx="2487384" cy="28958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D35DF0-3044-4963-93B4-9C6D74F51375}"/>
              </a:ext>
            </a:extLst>
          </p:cNvPr>
          <p:cNvSpPr txBox="1"/>
          <p:nvPr/>
        </p:nvSpPr>
        <p:spPr>
          <a:xfrm>
            <a:off x="1220992" y="3703451"/>
            <a:ext cx="9780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FFFF00"/>
                </a:solidFill>
              </a:rPr>
              <a:t>Departamento de Educación del Estado de Nueva York</a:t>
            </a:r>
          </a:p>
          <a:p>
            <a:pPr algn="ctr"/>
            <a:r>
              <a:rPr lang="es-ES" sz="2400" b="1" dirty="0" smtClean="0">
                <a:solidFill>
                  <a:srgbClr val="FFFF00"/>
                </a:solidFill>
              </a:rPr>
              <a:t>Regulaciones de Emergencia de </a:t>
            </a:r>
            <a:r>
              <a:rPr lang="en-US" sz="2400" b="1" dirty="0" smtClean="0">
                <a:solidFill>
                  <a:srgbClr val="FFFF00"/>
                </a:solidFill>
              </a:rPr>
              <a:t>2020 </a:t>
            </a:r>
            <a:r>
              <a:rPr lang="es-ES" sz="2400" b="1" dirty="0" smtClean="0">
                <a:solidFill>
                  <a:srgbClr val="FFFF00"/>
                </a:solidFill>
              </a:rPr>
              <a:t>en Respuesta</a:t>
            </a:r>
            <a:r>
              <a:rPr lang="en-US" sz="2400" b="1" dirty="0" smtClean="0">
                <a:solidFill>
                  <a:srgbClr val="FFFF00"/>
                </a:solidFill>
              </a:rPr>
              <a:t> a COVID-19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6" y="1734857"/>
            <a:ext cx="4523156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¿Qué dirá </a:t>
            </a:r>
            <a:r>
              <a:rPr lang="en-US" dirty="0" err="1"/>
              <a:t>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mi transcripción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S" sz="2400" dirty="0"/>
              <a:t>El Departamento de Educación del Estado de NY nos </a:t>
            </a:r>
            <a:r>
              <a:rPr lang="es-V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indicará </a:t>
            </a:r>
            <a:r>
              <a:rPr lang="es-US" sz="2400" dirty="0"/>
              <a:t>cómo transcribir exenciones en PowerSchool.</a:t>
            </a:r>
          </a:p>
          <a:p>
            <a:pPr marL="0" indent="0" algn="ctr">
              <a:buNone/>
            </a:pPr>
            <a:r>
              <a:rPr lang="es-US" sz="2400" b="1" dirty="0"/>
              <a:t>Las transcripciones de los estudiantes no reflejarán una puntuación de examen para cualquier examen en que está exento.</a:t>
            </a:r>
          </a:p>
        </p:txBody>
      </p:sp>
    </p:spTree>
    <p:extLst>
      <p:ext uri="{BB962C8B-B14F-4D97-AF65-F5344CB8AC3E}">
        <p14:creationId xmlns:p14="http://schemas.microsoft.com/office/powerpoint/2010/main" val="2653441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¿Qué hay de </a:t>
            </a:r>
            <a:r>
              <a:rPr lang="en-US" dirty="0">
                <a:solidFill>
                  <a:srgbClr val="FFFF00"/>
                </a:solidFill>
              </a:rPr>
              <a:t>los exámenes de Regente de la escuela de verano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6552" y="978992"/>
            <a:ext cx="6434357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PR" sz="2400" dirty="0"/>
              <a:t>El Departamento de Educación del Estado de NY no ha tomado una decisión sobre la administración de exámenes de Regente en agosto de 2020.</a:t>
            </a:r>
          </a:p>
          <a:p>
            <a:pPr marL="0" indent="0" algn="ctr">
              <a:buNone/>
            </a:pPr>
            <a:r>
              <a:rPr lang="es-PR" sz="2400" b="1" dirty="0"/>
              <a:t>Como se indicó anteriormente, cualquier estudiante que se inscriba en la escuela de verano para conformar un curso fallido que conduzca a un Examen de Regente estará exento del examen culminante.</a:t>
            </a:r>
          </a:p>
        </p:txBody>
      </p:sp>
    </p:spTree>
    <p:extLst>
      <p:ext uri="{BB962C8B-B14F-4D97-AF65-F5344CB8AC3E}">
        <p14:creationId xmlns:p14="http://schemas.microsoft.com/office/powerpoint/2010/main" val="4254989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C11B7-6A17-4AFA-9668-6FFC162CF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3271706"/>
            <a:ext cx="10572000" cy="1148492"/>
          </a:xfrm>
        </p:spPr>
        <p:txBody>
          <a:bodyPr/>
          <a:lstStyle/>
          <a:p>
            <a:pPr algn="ctr"/>
            <a:r>
              <a:rPr lang="es-CO" sz="4800" dirty="0"/>
              <a:t>Obtención de crédito en el curso</a:t>
            </a:r>
          </a:p>
        </p:txBody>
      </p:sp>
    </p:spTree>
    <p:extLst>
      <p:ext uri="{BB962C8B-B14F-4D97-AF65-F5344CB8AC3E}">
        <p14:creationId xmlns:p14="http://schemas.microsoft.com/office/powerpoint/2010/main" val="415488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:a16="http://schemas.microsoft.com/office/drawing/2014/main"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4195986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¿Cómo recibiré </a:t>
            </a:r>
            <a:r>
              <a:rPr lang="en-US" dirty="0">
                <a:solidFill>
                  <a:srgbClr val="FFFF00"/>
                </a:solidFill>
              </a:rPr>
              <a:t>crédito</a:t>
            </a:r>
            <a:r>
              <a:rPr lang="en-US" dirty="0"/>
              <a:t> por un curso que </a:t>
            </a:r>
            <a:r>
              <a:rPr lang="en-US" dirty="0">
                <a:solidFill>
                  <a:srgbClr val="FFFF00"/>
                </a:solidFill>
              </a:rPr>
              <a:t>necesito aprobar este año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0958" y="978993"/>
            <a:ext cx="5947794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100" b="1" dirty="0"/>
              <a:t> DEBE COMPLETAR EL TRABAJO QUE SUS MAESTROS ESTÁN PROPORCIONANDO, PARA QUE PUEDA JUSTIFICAR DARLE CRÉDITO POR EL CURSO.</a:t>
            </a:r>
          </a:p>
        </p:txBody>
      </p:sp>
    </p:spTree>
    <p:extLst>
      <p:ext uri="{BB962C8B-B14F-4D97-AF65-F5344CB8AC3E}">
        <p14:creationId xmlns:p14="http://schemas.microsoft.com/office/powerpoint/2010/main" val="3519291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:a14="http://schemas.microsoft.com/office/drawing/2010/main" xmlns:p16="http://schemas.microsoft.com/office/powerpoint/2015/main" xmlns:adec="http://schemas.microsoft.com/office/drawing/2017/decorative" xmlns:a16="http://schemas.microsoft.com/office/drawing/2014/main"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814" y="517110"/>
            <a:ext cx="8500994" cy="1187975"/>
          </a:xfrm>
        </p:spPr>
        <p:txBody>
          <a:bodyPr/>
          <a:lstStyle/>
          <a:p>
            <a:pPr algn="ctr"/>
            <a:r>
              <a:rPr lang="es-ES" sz="3600" dirty="0" smtClean="0"/>
              <a:t>Asistente Principal y</a:t>
            </a:r>
            <a:br>
              <a:rPr lang="es-ES" sz="3600" dirty="0" smtClean="0"/>
            </a:br>
            <a:r>
              <a:rPr lang="es-ES" sz="3600" dirty="0" smtClean="0"/>
              <a:t>Consejero Escolar para el Grado 12</a:t>
            </a:r>
            <a:endParaRPr lang="es-E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112090"/>
              </p:ext>
            </p:extLst>
          </p:nvPr>
        </p:nvGraphicFramePr>
        <p:xfrm>
          <a:off x="1420009" y="2332058"/>
          <a:ext cx="9660367" cy="417118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746606">
                  <a:extLst>
                    <a:ext uri="{9D8B030D-6E8A-4147-A177-3AD203B41FA5}">
                      <a16:colId xmlns:a16="http://schemas.microsoft.com/office/drawing/2014/main" val="120457400"/>
                    </a:ext>
                  </a:extLst>
                </a:gridCol>
                <a:gridCol w="2587774">
                  <a:extLst>
                    <a:ext uri="{9D8B030D-6E8A-4147-A177-3AD203B41FA5}">
                      <a16:colId xmlns:a16="http://schemas.microsoft.com/office/drawing/2014/main" val="300644455"/>
                    </a:ext>
                  </a:extLst>
                </a:gridCol>
                <a:gridCol w="3325987">
                  <a:extLst>
                    <a:ext uri="{9D8B030D-6E8A-4147-A177-3AD203B41FA5}">
                      <a16:colId xmlns:a16="http://schemas.microsoft.com/office/drawing/2014/main" val="1999104237"/>
                    </a:ext>
                  </a:extLst>
                </a:gridCol>
              </a:tblGrid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Gorton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Jamie Morales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2840696079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Gorton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Gracy</a:t>
                      </a:r>
                      <a:r>
                        <a:rPr lang="en-US" sz="1400" b="1" dirty="0">
                          <a:effectLst/>
                        </a:rPr>
                        <a:t> Gonzalez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dirty="0" smtClean="0">
                          <a:effectLst/>
                        </a:rPr>
                        <a:t> Escolar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3962109436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Lincoln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Adam Kaufman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095374238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Lincoln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Justina Rodriguez-</a:t>
                      </a:r>
                      <a:r>
                        <a:rPr lang="en-US" sz="1400" b="1" dirty="0" err="1">
                          <a:effectLst/>
                        </a:rPr>
                        <a:t>Defucci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dirty="0" smtClean="0">
                          <a:effectLst/>
                        </a:rPr>
                        <a:t> 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410985992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Palisade Preparatory School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Kim Urban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3801656531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Palisade Preparatory School 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Jessica </a:t>
                      </a:r>
                      <a:r>
                        <a:rPr lang="en-US" sz="1400" b="1" dirty="0" err="1">
                          <a:effectLst/>
                        </a:rPr>
                        <a:t>Striano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baseline="0" dirty="0" smtClean="0">
                          <a:effectLst/>
                        </a:rPr>
                        <a:t> </a:t>
                      </a:r>
                      <a:r>
                        <a:rPr lang="en-US" sz="1400" b="1" dirty="0" smtClean="0">
                          <a:effectLst/>
                        </a:rPr>
                        <a:t>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993966020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Riverside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Darryl Mack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22933186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Riverside </a:t>
                      </a:r>
                      <a:r>
                        <a:rPr lang="en-US" sz="1400" dirty="0" smtClean="0">
                          <a:effectLst/>
                        </a:rPr>
                        <a:t>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Scott Silverman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Consejero 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085981471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Roosevelt </a:t>
                      </a:r>
                      <a:r>
                        <a:rPr lang="en-US" sz="1400" dirty="0" smtClean="0">
                          <a:effectLst/>
                        </a:rPr>
                        <a:t>High School-Early Colle Studies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Elizabeth </a:t>
                      </a:r>
                      <a:r>
                        <a:rPr lang="en-US" sz="1400" b="1" dirty="0" err="1">
                          <a:effectLst/>
                        </a:rPr>
                        <a:t>Asencio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119804219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Roosevelt High School-Early Colle Studies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Gail </a:t>
                      </a:r>
                      <a:r>
                        <a:rPr lang="en-US" sz="1400" b="1" dirty="0" err="1">
                          <a:effectLst/>
                        </a:rPr>
                        <a:t>Zerafa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baseline="0" dirty="0" smtClean="0">
                          <a:effectLst/>
                        </a:rPr>
                        <a:t> </a:t>
                      </a:r>
                      <a:r>
                        <a:rPr lang="en-US" sz="1400" b="1" dirty="0" smtClean="0">
                          <a:effectLst/>
                        </a:rPr>
                        <a:t>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602237418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Saunders </a:t>
                      </a:r>
                      <a:r>
                        <a:rPr lang="en-US" sz="1400" dirty="0" smtClean="0">
                          <a:effectLst/>
                        </a:rPr>
                        <a:t>Trades &amp; Technical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Tanya Tolbert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168141871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Saunders Trades &amp; Technical High School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Celeste Griffin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baseline="0" dirty="0" smtClean="0">
                          <a:effectLst/>
                        </a:rPr>
                        <a:t> </a:t>
                      </a:r>
                      <a:r>
                        <a:rPr lang="en-US" sz="1400" b="1" dirty="0" smtClean="0">
                          <a:effectLst/>
                        </a:rPr>
                        <a:t>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2687838030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Yonkers Montessori Academy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Donald DeMatteo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(</a:t>
                      </a:r>
                      <a:r>
                        <a:rPr lang="en-US" sz="1400" b="1" dirty="0">
                          <a:effectLst/>
                        </a:rPr>
                        <a:t>Gr. 11 &amp; 12)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730383757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Yonkers Montessori Academy </a:t>
                      </a:r>
                      <a:endParaRPr lang="en-US" sz="1400" dirty="0">
                        <a:effectLst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Claudia </a:t>
                      </a:r>
                      <a:r>
                        <a:rPr lang="en-US" sz="1400" b="1" dirty="0" err="1">
                          <a:effectLst/>
                        </a:rPr>
                        <a:t>Campa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dirty="0" smtClean="0">
                          <a:effectLst/>
                        </a:rPr>
                        <a:t> Escolar (</a:t>
                      </a:r>
                      <a:r>
                        <a:rPr lang="en-US" sz="1400" b="1" dirty="0">
                          <a:effectLst/>
                        </a:rPr>
                        <a:t>Gr. 11 &amp; 12)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1958618744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Yonkers </a:t>
                      </a:r>
                      <a:r>
                        <a:rPr lang="en-US" sz="1400" dirty="0" smtClean="0">
                          <a:effectLst/>
                        </a:rPr>
                        <a:t>Middle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Yamile</a:t>
                      </a:r>
                      <a:r>
                        <a:rPr lang="en-US" sz="1400" b="1" dirty="0">
                          <a:effectLst/>
                        </a:rPr>
                        <a:t> Leon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Asistente</a:t>
                      </a:r>
                      <a:r>
                        <a:rPr lang="en-US" sz="1400" b="1" dirty="0" smtClean="0">
                          <a:effectLst/>
                        </a:rPr>
                        <a:t> Principal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2180417635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Yonkers </a:t>
                      </a:r>
                      <a:r>
                        <a:rPr lang="en-US" sz="1400" dirty="0" smtClean="0">
                          <a:effectLst/>
                        </a:rPr>
                        <a:t>Middle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Andrea </a:t>
                      </a:r>
                      <a:r>
                        <a:rPr lang="en-US" sz="1400" b="1" dirty="0" err="1">
                          <a:effectLst/>
                        </a:rPr>
                        <a:t>Fortino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dirty="0" smtClean="0">
                          <a:effectLst/>
                        </a:rPr>
                        <a:t> 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018195184"/>
                  </a:ext>
                </a:extLst>
              </a:tr>
              <a:tr h="1918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Yonkers </a:t>
                      </a:r>
                      <a:r>
                        <a:rPr lang="en-US" sz="1400" dirty="0" smtClean="0">
                          <a:effectLst/>
                        </a:rPr>
                        <a:t>Middle High School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49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Roselyn </a:t>
                      </a:r>
                      <a:r>
                        <a:rPr lang="en-US" sz="1400" b="1" dirty="0" err="1">
                          <a:effectLst/>
                        </a:rPr>
                        <a:t>Kendrick-Jones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4514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/>
                        </a:rPr>
                        <a:t>Consejera</a:t>
                      </a:r>
                      <a:r>
                        <a:rPr lang="en-US" sz="1400" b="1" dirty="0" smtClean="0">
                          <a:effectLst/>
                        </a:rPr>
                        <a:t> Escolar</a:t>
                      </a:r>
                      <a:endParaRPr lang="en-US" sz="1400" b="1" dirty="0">
                        <a:effectLst/>
                      </a:endParaRPr>
                    </a:p>
                  </a:txBody>
                  <a:tcPr marL="182880" marR="45149" marT="0" marB="0" anchor="b"/>
                </a:tc>
                <a:extLst>
                  <a:ext uri="{0D108BD9-81ED-4DB2-BD59-A6C34878D82A}">
                    <a16:rowId xmlns:a16="http://schemas.microsoft.com/office/drawing/2014/main" val="4261249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402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3249461"/>
            <a:ext cx="3765483" cy="913977"/>
          </a:xfrm>
        </p:spPr>
        <p:txBody>
          <a:bodyPr anchor="ctr">
            <a:normAutofit/>
          </a:bodyPr>
          <a:lstStyle/>
          <a:p>
            <a:r>
              <a:rPr lang="en-US" dirty="0" err="1"/>
              <a:t>Preguntas</a:t>
            </a:r>
            <a:r>
              <a:rPr lang="en-US" dirty="0"/>
              <a:t>...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395EAC15-8E72-40CD-BC9F-1A0BCD3E14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08688" y="1640946"/>
            <a:ext cx="5364162" cy="3576108"/>
          </a:xfrm>
          <a:effectLst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0B218C2-8FB0-486D-AA43-8192B264D1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472" y="353610"/>
            <a:ext cx="2487384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31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C11B7-6A17-4AFA-9668-6FFC162CF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48" y="3315768"/>
            <a:ext cx="11622483" cy="1249708"/>
          </a:xfrm>
        </p:spPr>
        <p:txBody>
          <a:bodyPr/>
          <a:lstStyle/>
          <a:p>
            <a:pPr algn="ctr"/>
            <a:r>
              <a:rPr lang="x-none" sz="4800" dirty="0"/>
              <a:t>Exenciones de los Exámenes Regentes</a:t>
            </a:r>
          </a:p>
        </p:txBody>
      </p:sp>
    </p:spTree>
    <p:extLst>
      <p:ext uri="{BB962C8B-B14F-4D97-AF65-F5344CB8AC3E}">
        <p14:creationId xmlns:p14="http://schemas.microsoft.com/office/powerpoint/2010/main" val="6383355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4171760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Para </a:t>
            </a:r>
            <a:r>
              <a:rPr lang="en-US" dirty="0" err="1"/>
              <a:t>calificar</a:t>
            </a:r>
            <a:r>
              <a:rPr lang="en-US" dirty="0"/>
              <a:t> </a:t>
            </a:r>
            <a:r>
              <a:rPr lang="x-none" dirty="0"/>
              <a:t>para la </a:t>
            </a:r>
            <a:r>
              <a:rPr lang="x-none" dirty="0">
                <a:solidFill>
                  <a:srgbClr val="FFFF00"/>
                </a:solidFill>
              </a:rPr>
              <a:t>exención</a:t>
            </a:r>
            <a:r>
              <a:rPr lang="x-none" dirty="0"/>
              <a:t>, los estudiantes deben tener </a:t>
            </a:r>
            <a:r>
              <a:rPr lang="x-none" i="1" u="sng" dirty="0">
                <a:solidFill>
                  <a:srgbClr val="FFFF00"/>
                </a:solidFill>
              </a:rPr>
              <a:t>Uno</a:t>
            </a:r>
            <a:r>
              <a:rPr lang="x-none" dirty="0"/>
              <a:t> de los siguientes requisitos de elegibilidad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6866" y="978992"/>
            <a:ext cx="6023619" cy="4900014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u="sng" dirty="0"/>
              <a:t>Escenario 1:</a:t>
            </a:r>
          </a:p>
          <a:p>
            <a:pPr marL="0" indent="0" algn="ctr">
              <a:buNone/>
            </a:pPr>
            <a:r>
              <a:rPr lang="x-none" sz="2400" dirty="0"/>
              <a:t>El estudiante está </a:t>
            </a:r>
            <a:r>
              <a:rPr lang="x-none" sz="2400" b="1" dirty="0"/>
              <a:t>actualmente inscrito </a:t>
            </a:r>
            <a:r>
              <a:rPr lang="x-none" sz="2400" dirty="0"/>
              <a:t>en un curso de estudio que culmin</a:t>
            </a:r>
            <a:r>
              <a:rPr lang="en-US" sz="2400" dirty="0"/>
              <a:t>a</a:t>
            </a:r>
            <a:r>
              <a:rPr lang="x-none" sz="2400" dirty="0"/>
              <a:t> en un Examen de Regente y</a:t>
            </a:r>
            <a:r>
              <a:rPr lang="x-none" sz="2400" b="1" dirty="0"/>
              <a:t> ganar</a:t>
            </a:r>
            <a:r>
              <a:rPr lang="en-US" sz="2400" b="1" dirty="0"/>
              <a:t>a</a:t>
            </a:r>
            <a:r>
              <a:rPr lang="x-none" sz="2400" b="1" dirty="0"/>
              <a:t> crédito </a:t>
            </a:r>
            <a:r>
              <a:rPr lang="x-none" sz="2400" dirty="0"/>
              <a:t>al final del año escolar 2019-20.</a:t>
            </a:r>
          </a:p>
          <a:p>
            <a:pPr marL="0" indent="0" algn="ctr">
              <a:buNone/>
            </a:pPr>
            <a:endParaRPr lang="x-none" sz="2400" dirty="0"/>
          </a:p>
          <a:p>
            <a:pPr marL="0" indent="0" algn="ctr">
              <a:buNone/>
            </a:pPr>
            <a:r>
              <a:rPr lang="en-US" sz="2400" b="1" u="sng" dirty="0"/>
              <a:t>La </a:t>
            </a:r>
            <a:r>
              <a:rPr lang="en-US" sz="2400" b="1" u="sng" dirty="0" err="1"/>
              <a:t>implica</a:t>
            </a:r>
            <a:r>
              <a:rPr lang="x-none" sz="2400" b="1" u="sng"/>
              <a:t>ción:</a:t>
            </a:r>
          </a:p>
          <a:p>
            <a:pPr marL="0" indent="0" algn="ctr">
              <a:buNone/>
            </a:pPr>
            <a:r>
              <a:rPr lang="x-none" sz="2400"/>
              <a:t>Si usted está tomando una Clase de Regente y pasa al final del año, se le otorgará automáticamente el crédito </a:t>
            </a:r>
            <a:r>
              <a:rPr lang="x-none" sz="2400" dirty="0"/>
              <a:t>de Regente.</a:t>
            </a:r>
          </a:p>
        </p:txBody>
      </p:sp>
    </p:spTree>
    <p:extLst>
      <p:ext uri="{BB962C8B-B14F-4D97-AF65-F5344CB8AC3E}">
        <p14:creationId xmlns:p14="http://schemas.microsoft.com/office/powerpoint/2010/main" val="342690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:a14="http://schemas.microsoft.com/office/drawing/2010/main" xmlns:p16="http://schemas.microsoft.com/office/powerpoint/2015/main" xmlns:adec="http://schemas.microsoft.com/office/drawing/2017/decorative" xmlns:a16="http://schemas.microsoft.com/office/drawing/2014/main"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6" y="1734857"/>
            <a:ext cx="4195986" cy="3388287"/>
          </a:xfrm>
        </p:spPr>
        <p:txBody>
          <a:bodyPr anchor="ctr">
            <a:normAutofit fontScale="90000"/>
          </a:bodyPr>
          <a:lstStyle/>
          <a:p>
            <a:r>
              <a:rPr lang="x-none" dirty="0"/>
              <a:t>Para calificar para la </a:t>
            </a:r>
            <a:r>
              <a:rPr lang="x-none" dirty="0">
                <a:solidFill>
                  <a:srgbClr val="FFFF00"/>
                </a:solidFill>
              </a:rPr>
              <a:t>exención</a:t>
            </a:r>
            <a:r>
              <a:rPr lang="x-none" dirty="0"/>
              <a:t>, los estudiantes deben </a:t>
            </a:r>
            <a:r>
              <a:rPr lang="x-none" i="1" u="sng" dirty="0">
                <a:solidFill>
                  <a:srgbClr val="FFFF00"/>
                </a:solidFill>
              </a:rPr>
              <a:t>Uno</a:t>
            </a:r>
            <a:r>
              <a:rPr lang="x-none" dirty="0"/>
              <a:t> de los siguientes requisitos de elegibilidad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000" b="1" u="sng" dirty="0" err="1"/>
              <a:t>Escenario</a:t>
            </a:r>
            <a:r>
              <a:rPr lang="en-US" sz="2000" b="1" u="sng" dirty="0"/>
              <a:t> 2</a:t>
            </a:r>
          </a:p>
          <a:p>
            <a:pPr marL="0" indent="0" algn="ctr">
              <a:buNone/>
            </a:pPr>
            <a:r>
              <a:rPr lang="x-none" sz="2000" dirty="0"/>
              <a:t>El estudiante está </a:t>
            </a:r>
            <a:r>
              <a:rPr lang="x-none" sz="2000" b="1" dirty="0"/>
              <a:t>actualmente inscrito</a:t>
            </a:r>
            <a:r>
              <a:rPr lang="x-none" sz="2000" dirty="0"/>
              <a:t> en un curso de estudio que culmin</a:t>
            </a:r>
            <a:r>
              <a:rPr lang="en-US" sz="2000" dirty="0"/>
              <a:t>a</a:t>
            </a:r>
            <a:r>
              <a:rPr lang="x-none" sz="2000" dirty="0"/>
              <a:t> en un Examen de Regente y no obtuvo</a:t>
            </a:r>
            <a:r>
              <a:rPr lang="x-none" sz="2000" b="1" dirty="0"/>
              <a:t> crédito</a:t>
            </a:r>
            <a:r>
              <a:rPr lang="x-none" sz="2000" dirty="0"/>
              <a:t> en </a:t>
            </a:r>
            <a:r>
              <a:rPr lang="en-US" sz="2000" dirty="0"/>
              <a:t>la </a:t>
            </a:r>
            <a:r>
              <a:rPr lang="x-none" sz="2000" dirty="0"/>
              <a:t>clase al final del año escolar.  Tal estudiante </a:t>
            </a:r>
            <a:r>
              <a:rPr lang="x-none" sz="2000" b="1" dirty="0"/>
              <a:t>regresa a recibir instrucción de verano</a:t>
            </a:r>
            <a:r>
              <a:rPr lang="x-none" sz="2000" dirty="0"/>
              <a:t> para compensar el crédito fallido del curso y posteriormente se le otorga el  </a:t>
            </a:r>
            <a:r>
              <a:rPr lang="x-none" sz="2000" b="1" dirty="0"/>
              <a:t>diploma en agosto de 2020</a:t>
            </a:r>
          </a:p>
          <a:p>
            <a:pPr marL="0" indent="0" algn="ctr">
              <a:buNone/>
            </a:pPr>
            <a:endParaRPr lang="x-none" sz="2000" dirty="0"/>
          </a:p>
          <a:p>
            <a:pPr marL="0" indent="0" algn="ctr">
              <a:buNone/>
            </a:pPr>
            <a:r>
              <a:rPr lang="en-US" sz="2000" b="1" u="sng" dirty="0"/>
              <a:t>La </a:t>
            </a:r>
            <a:r>
              <a:rPr lang="en-US" sz="2000" b="1" u="sng" dirty="0" err="1"/>
              <a:t>implica</a:t>
            </a:r>
            <a:r>
              <a:rPr lang="x-none" sz="2000" b="1" u="sng" dirty="0"/>
              <a:t>ción:</a:t>
            </a:r>
          </a:p>
          <a:p>
            <a:pPr marL="0" indent="0" algn="ctr">
              <a:buNone/>
            </a:pPr>
            <a:r>
              <a:rPr lang="es-ES" sz="2000" dirty="0"/>
              <a:t>Los estudiantes que aprobaron la clase de Living </a:t>
            </a:r>
            <a:r>
              <a:rPr lang="es-ES" sz="2000" dirty="0" err="1"/>
              <a:t>Environment</a:t>
            </a:r>
            <a:r>
              <a:rPr lang="es-ES" sz="2000" dirty="0"/>
              <a:t> o la clase de </a:t>
            </a:r>
            <a:r>
              <a:rPr lang="es-ES" sz="2000" dirty="0" err="1"/>
              <a:t>Earth</a:t>
            </a:r>
            <a:r>
              <a:rPr lang="es-ES" sz="2000" dirty="0"/>
              <a:t> </a:t>
            </a:r>
            <a:r>
              <a:rPr lang="es-ES" sz="2000" dirty="0" err="1"/>
              <a:t>Science</a:t>
            </a:r>
            <a:r>
              <a:rPr lang="es-ES" sz="2000" dirty="0"/>
              <a:t> serán colocados en el próximo curso de ciencia Regente</a:t>
            </a:r>
            <a:r>
              <a:rPr lang="es-ES" sz="2000" dirty="0" smtClean="0"/>
              <a:t>.</a:t>
            </a:r>
          </a:p>
          <a:p>
            <a:pPr marL="0" indent="0" algn="ctr">
              <a:buNone/>
            </a:pPr>
            <a:r>
              <a:rPr lang="es-ES" sz="2000"/>
              <a:t>Los estudiantes que aprobaron la clase de Álgebra, su colocación será determinada por una prueba local y la recomendación del maestro de matemáticas de octavo grado.</a:t>
            </a:r>
            <a:endParaRPr lang="x-none" sz="2000" dirty="0"/>
          </a:p>
        </p:txBody>
      </p:sp>
    </p:spTree>
    <p:extLst>
      <p:ext uri="{BB962C8B-B14F-4D97-AF65-F5344CB8AC3E}">
        <p14:creationId xmlns:p14="http://schemas.microsoft.com/office/powerpoint/2010/main" val="848049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4145652" cy="3388287"/>
          </a:xfrm>
        </p:spPr>
        <p:txBody>
          <a:bodyPr anchor="ctr">
            <a:normAutofit fontScale="90000"/>
          </a:bodyPr>
          <a:lstStyle/>
          <a:p>
            <a:r>
              <a:rPr lang="x-none" dirty="0"/>
              <a:t>Para calificar para la </a:t>
            </a:r>
            <a:r>
              <a:rPr lang="x-none" dirty="0">
                <a:solidFill>
                  <a:srgbClr val="FFFF00"/>
                </a:solidFill>
              </a:rPr>
              <a:t>exención</a:t>
            </a:r>
            <a:r>
              <a:rPr lang="x-none" dirty="0"/>
              <a:t>, los estudiantes deben </a:t>
            </a:r>
            <a:r>
              <a:rPr lang="x-none" i="1" u="sng" dirty="0">
                <a:solidFill>
                  <a:srgbClr val="FFFF00"/>
                </a:solidFill>
              </a:rPr>
              <a:t>Uno</a:t>
            </a:r>
            <a:r>
              <a:rPr lang="x-none" dirty="0">
                <a:solidFill>
                  <a:srgbClr val="FFFF00"/>
                </a:solidFill>
              </a:rPr>
              <a:t> </a:t>
            </a:r>
            <a:r>
              <a:rPr lang="x-none" dirty="0"/>
              <a:t>de los siguientes requisitos de elegibilidad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6733" y="704574"/>
            <a:ext cx="5556553" cy="5543878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b="1" u="sng" dirty="0" err="1"/>
              <a:t>Escenario</a:t>
            </a:r>
            <a:r>
              <a:rPr lang="en-US" sz="2200" b="1" u="sng" dirty="0"/>
              <a:t> 3</a:t>
            </a:r>
          </a:p>
          <a:p>
            <a:pPr marL="0" indent="0" algn="ctr">
              <a:buNone/>
            </a:pPr>
            <a:r>
              <a:rPr lang="es-US" sz="2200" dirty="0"/>
              <a:t>El estudiante fue </a:t>
            </a:r>
            <a:r>
              <a:rPr lang="es-US" sz="2200" b="1" dirty="0"/>
              <a:t>previamente inscrito</a:t>
            </a:r>
            <a:r>
              <a:rPr lang="es-US" sz="2200" dirty="0"/>
              <a:t> en un curso de estudio que culmina en un Examen de Regente, </a:t>
            </a:r>
            <a:r>
              <a:rPr lang="es-US" sz="2200" b="1" dirty="0"/>
              <a:t>ha logrado el crédito del curso, y aún no ha pasado el Examen de Regente</a:t>
            </a:r>
            <a:r>
              <a:rPr lang="es-US" sz="2200" dirty="0"/>
              <a:t> pero tuvo </a:t>
            </a:r>
            <a:r>
              <a:rPr lang="es-US" sz="2200" b="1" i="1" u="sng" dirty="0"/>
              <a:t>la intención de tomar el examen en junio de </a:t>
            </a:r>
            <a:r>
              <a:rPr lang="es-US" sz="2200" b="1" i="1" dirty="0"/>
              <a:t>2020 </a:t>
            </a:r>
            <a:r>
              <a:rPr lang="es-US" sz="2200" dirty="0"/>
              <a:t>para lograr una puntuación de aprobación</a:t>
            </a:r>
          </a:p>
          <a:p>
            <a:pPr marL="0" indent="0" algn="ctr">
              <a:buNone/>
            </a:pPr>
            <a:endParaRPr lang="es-US" sz="2200" dirty="0"/>
          </a:p>
          <a:p>
            <a:pPr marL="0" indent="0" algn="ctr">
              <a:buNone/>
            </a:pPr>
            <a:r>
              <a:rPr lang="es-US" sz="2200" b="1" u="sng" dirty="0"/>
              <a:t>La implicación:</a:t>
            </a:r>
          </a:p>
          <a:p>
            <a:pPr marL="0" indent="0" algn="ctr">
              <a:buNone/>
            </a:pPr>
            <a:r>
              <a:rPr lang="es-US" sz="2200" dirty="0"/>
              <a:t>Ya ha tomado el curso de Regente y aprobado, pero no el Examen.  ¿Cómo se sabe que estaba </a:t>
            </a:r>
            <a:r>
              <a:rPr lang="es-US" sz="2200" b="1" i="1" u="sng" dirty="0"/>
              <a:t>"destinado a tomar el examen" </a:t>
            </a:r>
            <a:r>
              <a:rPr lang="es-US" sz="2200" dirty="0"/>
              <a:t>en junio?</a:t>
            </a:r>
          </a:p>
        </p:txBody>
      </p:sp>
    </p:spTree>
    <p:extLst>
      <p:ext uri="{BB962C8B-B14F-4D97-AF65-F5344CB8AC3E}">
        <p14:creationId xmlns:p14="http://schemas.microsoft.com/office/powerpoint/2010/main" val="2213157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68" y="1734855"/>
            <a:ext cx="4237931" cy="3388287"/>
          </a:xfrm>
        </p:spPr>
        <p:txBody>
          <a:bodyPr anchor="ctr">
            <a:normAutofit fontScale="90000"/>
          </a:bodyPr>
          <a:lstStyle/>
          <a:p>
            <a:r>
              <a:rPr lang="es-DO" dirty="0"/>
              <a:t>Los estudiantes pueden aplicar el requisito de elegibilidad de  "</a:t>
            </a:r>
            <a:r>
              <a:rPr lang="es-DO" i="1" u="sng" dirty="0">
                <a:solidFill>
                  <a:srgbClr val="FFFF00"/>
                </a:solidFill>
              </a:rPr>
              <a:t>destinado a tomar un Examen de Regente</a:t>
            </a:r>
            <a:r>
              <a:rPr lang="es-DO" dirty="0"/>
              <a:t>" bajo </a:t>
            </a:r>
            <a:r>
              <a:rPr lang="es-DO" i="1" u="sng" dirty="0">
                <a:solidFill>
                  <a:srgbClr val="FFFF00"/>
                </a:solidFill>
              </a:rPr>
              <a:t>Una</a:t>
            </a:r>
            <a:r>
              <a:rPr lang="es-DO" dirty="0"/>
              <a:t> de las siguientes circunstancias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Autofit/>
          </a:bodyPr>
          <a:lstStyle/>
          <a:p>
            <a:r>
              <a:rPr lang="es-AR" sz="2200" dirty="0"/>
              <a:t>El estudiante informó a la escuela que deseaba retomar el examen</a:t>
            </a:r>
          </a:p>
          <a:p>
            <a:pPr marL="0" indent="0" algn="ctr">
              <a:buNone/>
            </a:pPr>
            <a:r>
              <a:rPr lang="es-AR" sz="2200" b="1" dirty="0"/>
              <a:t>O</a:t>
            </a:r>
          </a:p>
          <a:p>
            <a:r>
              <a:rPr lang="es-AR" sz="2200" dirty="0"/>
              <a:t>El estudiante estaba recibiendo intervención académica, instrucción suplementaria, o tutoría de algún tipo en preparación para tomar el examen en junio</a:t>
            </a:r>
          </a:p>
          <a:p>
            <a:pPr marL="0" indent="0" algn="ctr">
              <a:buNone/>
            </a:pPr>
            <a:r>
              <a:rPr lang="es-AR" sz="2200" b="1" dirty="0"/>
              <a:t>O</a:t>
            </a:r>
          </a:p>
          <a:p>
            <a:r>
              <a:rPr lang="es-AR" sz="2200" dirty="0"/>
              <a:t>El estudiante tomó el examen en junio o agosto de 2019, o enero de 2020 en un intento de aprobar o mejorar su puntuación</a:t>
            </a:r>
          </a:p>
        </p:txBody>
      </p:sp>
    </p:spTree>
    <p:extLst>
      <p:ext uri="{BB962C8B-B14F-4D97-AF65-F5344CB8AC3E}">
        <p14:creationId xmlns:p14="http://schemas.microsoft.com/office/powerpoint/2010/main" val="1070321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¿Todavía necesito </a:t>
            </a:r>
            <a:r>
              <a:rPr lang="en-US" dirty="0">
                <a:solidFill>
                  <a:srgbClr val="FFFF00"/>
                </a:solidFill>
              </a:rPr>
              <a:t>1.200 minutos de  laboratorio de ciencias</a:t>
            </a:r>
            <a:r>
              <a:rPr lang="en-US" dirty="0"/>
              <a:t> para estar exento de un </a:t>
            </a:r>
            <a:r>
              <a:rPr lang="en-US" dirty="0">
                <a:solidFill>
                  <a:srgbClr val="FFFF00"/>
                </a:solidFill>
              </a:rPr>
              <a:t>Regente de </a:t>
            </a:r>
            <a:r>
              <a:rPr lang="en-US" dirty="0" err="1">
                <a:solidFill>
                  <a:srgbClr val="FFFF00"/>
                </a:solidFill>
              </a:rPr>
              <a:t>Ciencia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x-none" sz="2400" dirty="0"/>
              <a:t>No.  Las experiencias de laboratorio perdidas debido al </a:t>
            </a:r>
            <a:r>
              <a:rPr lang="en-US" sz="2400" dirty="0" err="1"/>
              <a:t>cierre</a:t>
            </a:r>
            <a:r>
              <a:rPr lang="en-US" sz="2400" dirty="0"/>
              <a:t> </a:t>
            </a:r>
            <a:r>
              <a:rPr lang="x-none" sz="2400" dirty="0"/>
              <a:t>de escuelas </a:t>
            </a:r>
            <a:r>
              <a:rPr lang="x-none" sz="2400" b="1" dirty="0"/>
              <a:t>No</a:t>
            </a:r>
            <a:r>
              <a:rPr lang="x-none" sz="2400" dirty="0"/>
              <a:t> </a:t>
            </a:r>
            <a:r>
              <a:rPr lang="en-US" sz="2400" dirty="0" err="1"/>
              <a:t>eliminará</a:t>
            </a:r>
            <a:r>
              <a:rPr lang="en-US" sz="2400" dirty="0"/>
              <a:t> </a:t>
            </a:r>
            <a:r>
              <a:rPr lang="x-none" sz="2400" dirty="0"/>
              <a:t>el estudiante este exento para el Examen de Regente de Ciencia</a:t>
            </a:r>
          </a:p>
        </p:txBody>
      </p:sp>
    </p:spTree>
    <p:extLst>
      <p:ext uri="{BB962C8B-B14F-4D97-AF65-F5344CB8AC3E}">
        <p14:creationId xmlns:p14="http://schemas.microsoft.com/office/powerpoint/2010/main" val="4289999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¿Qué hay de un </a:t>
            </a:r>
            <a:r>
              <a:rPr lang="en-US" dirty="0">
                <a:solidFill>
                  <a:srgbClr val="FFFF00"/>
                </a:solidFill>
              </a:rPr>
              <a:t>Diploma Avanzado</a:t>
            </a:r>
            <a:r>
              <a:rPr lang="en-US" dirty="0"/>
              <a:t>, o </a:t>
            </a:r>
            <a:r>
              <a:rPr lang="en-US" dirty="0">
                <a:solidFill>
                  <a:srgbClr val="FFFF00"/>
                </a:solidFill>
              </a:rPr>
              <a:t>Diploma con Distinción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u="sng" dirty="0" err="1"/>
              <a:t>Examen</a:t>
            </a:r>
            <a:r>
              <a:rPr lang="en-US" sz="2400" b="1" u="sng" dirty="0"/>
              <a:t> </a:t>
            </a:r>
            <a:r>
              <a:rPr lang="en-US" sz="2400" b="1" u="sng" dirty="0" err="1"/>
              <a:t>Comprensivo</a:t>
            </a:r>
            <a:r>
              <a:rPr lang="en-US" sz="2400" b="1" u="sng" dirty="0"/>
              <a:t> de </a:t>
            </a:r>
            <a:r>
              <a:rPr lang="en-US" sz="2400" b="1" u="sng" dirty="0" err="1"/>
              <a:t>Lenguaje</a:t>
            </a:r>
            <a:r>
              <a:rPr lang="en-US" sz="2400" b="1" u="sng" dirty="0"/>
              <a:t> </a:t>
            </a:r>
            <a:r>
              <a:rPr lang="en-US" sz="2400" b="1" u="sng" dirty="0" err="1"/>
              <a:t>Nivel</a:t>
            </a:r>
            <a:r>
              <a:rPr lang="en-US" sz="2400" b="1" u="sng" dirty="0"/>
              <a:t> B</a:t>
            </a:r>
          </a:p>
          <a:p>
            <a:pPr marL="0" indent="0" algn="ctr">
              <a:buNone/>
            </a:pPr>
            <a:r>
              <a:rPr lang="es-US" sz="2400" dirty="0"/>
              <a:t>Los distritos pueden eximir el </a:t>
            </a:r>
            <a:r>
              <a:rPr lang="en-US" sz="2400" dirty="0" err="1"/>
              <a:t>Examen</a:t>
            </a:r>
            <a:r>
              <a:rPr lang="en-US" sz="2400" dirty="0"/>
              <a:t> </a:t>
            </a:r>
            <a:r>
              <a:rPr lang="en-US" sz="2400" dirty="0" err="1"/>
              <a:t>Comprensivo</a:t>
            </a:r>
            <a:r>
              <a:rPr lang="en-US" sz="2400" dirty="0"/>
              <a:t> de </a:t>
            </a:r>
            <a:r>
              <a:rPr lang="en-US" sz="2400" dirty="0" err="1"/>
              <a:t>Lenguaje</a:t>
            </a:r>
            <a:r>
              <a:rPr lang="en-US" sz="2400" dirty="0"/>
              <a:t> </a:t>
            </a:r>
            <a:r>
              <a:rPr lang="en-US" sz="2400" dirty="0" err="1"/>
              <a:t>Nivel</a:t>
            </a:r>
            <a:r>
              <a:rPr lang="en-US" sz="2400" dirty="0"/>
              <a:t> B</a:t>
            </a:r>
          </a:p>
          <a:p>
            <a:pPr marL="0" indent="0" algn="ctr">
              <a:buNone/>
            </a:pPr>
            <a:r>
              <a:rPr lang="es-US" sz="2400" dirty="0"/>
              <a:t> para cumplir con los requisitos de un Diploma Avanzado, aunque el estudiante hubiera obtenido los 3 créditos en una otra lengua antes del final del año escolar 2019-20.</a:t>
            </a:r>
          </a:p>
        </p:txBody>
      </p:sp>
    </p:spTree>
    <p:extLst>
      <p:ext uri="{BB962C8B-B14F-4D97-AF65-F5344CB8AC3E}">
        <p14:creationId xmlns:p14="http://schemas.microsoft.com/office/powerpoint/2010/main" val="1174661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6D6B267-7CDE-4E72-90F6-C7058E6E6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¿Qué hay de un </a:t>
            </a:r>
            <a:r>
              <a:rPr lang="en-US" dirty="0">
                <a:solidFill>
                  <a:srgbClr val="FFFF00"/>
                </a:solidFill>
              </a:rPr>
              <a:t>Diploma Avanzado</a:t>
            </a:r>
            <a:r>
              <a:rPr lang="en-US" dirty="0"/>
              <a:t>, o </a:t>
            </a:r>
            <a:r>
              <a:rPr lang="en-US" dirty="0">
                <a:solidFill>
                  <a:srgbClr val="FFFF00"/>
                </a:solidFill>
              </a:rPr>
              <a:t>Diploma con Distinción</a:t>
            </a:r>
            <a:r>
              <a:rPr lang="en-US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046FF9-7647-4469-AB1F-82BC14188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1778" y="978992"/>
            <a:ext cx="5816734" cy="4900014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b="1" u="sng" dirty="0"/>
              <a:t>Maestría, Honores, Sello de “Bi-Literacy”</a:t>
            </a:r>
          </a:p>
          <a:p>
            <a:pPr marL="0" indent="0" algn="ctr">
              <a:buNone/>
            </a:pPr>
            <a:r>
              <a:rPr lang="en-US" sz="2200" dirty="0"/>
              <a:t>Los exámenes a partir de los cuales se haya concedido a los estudiantes una exención serán </a:t>
            </a:r>
            <a:r>
              <a:rPr lang="en-US" sz="2200" b="1" dirty="0"/>
              <a:t>Excluidos</a:t>
            </a:r>
            <a:r>
              <a:rPr lang="en-US" sz="2200" dirty="0"/>
              <a:t> de cualquier cálculo utilizado para determinar la elegibilidad para una aprobación de Honores o Maestría en un diploma.</a:t>
            </a:r>
          </a:p>
        </p:txBody>
      </p:sp>
    </p:spTree>
    <p:extLst>
      <p:ext uri="{BB962C8B-B14F-4D97-AF65-F5344CB8AC3E}">
        <p14:creationId xmlns:p14="http://schemas.microsoft.com/office/powerpoint/2010/main" val="1936856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4683</TotalTime>
  <Words>894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Times New Roman</vt:lpstr>
      <vt:lpstr>Wingdings 2</vt:lpstr>
      <vt:lpstr>Quotable</vt:lpstr>
      <vt:lpstr>Requisitos de Exámenes Regentes y Graduación – Clase de 2020</vt:lpstr>
      <vt:lpstr>Exenciones de los Exámenes Regentes</vt:lpstr>
      <vt:lpstr>Para calificar para la exención, los estudiantes deben tener Uno de los siguientes requisitos de elegibilidad</vt:lpstr>
      <vt:lpstr>Para calificar para la exención, los estudiantes deben Uno de los siguientes requisitos de elegibilidad</vt:lpstr>
      <vt:lpstr>Para calificar para la exención, los estudiantes deben Uno de los siguientes requisitos de elegibilidad</vt:lpstr>
      <vt:lpstr>Los estudiantes pueden aplicar el requisito de elegibilidad de  "destinado a tomar un Examen de Regente" bajo Una de las siguientes circunstancias</vt:lpstr>
      <vt:lpstr>¿Todavía necesito 1.200 minutos de  laboratorio de ciencias para estar exento de un Regente de Ciencia?</vt:lpstr>
      <vt:lpstr>¿Qué hay de un Diploma Avanzado, o Diploma con Distinción?</vt:lpstr>
      <vt:lpstr>¿Qué hay de un Diploma Avanzado, o Diploma con Distinción?</vt:lpstr>
      <vt:lpstr>¿Qué dirá en  mi transcripción?</vt:lpstr>
      <vt:lpstr>¿Qué hay de los exámenes de Regente de la escuela de verano?</vt:lpstr>
      <vt:lpstr>Obtención de crédito en el curso</vt:lpstr>
      <vt:lpstr>¿Cómo recibiré crédito por un curso que necesito aprobar este año?</vt:lpstr>
      <vt:lpstr>Asistente Principal y Consejero Escolar para el Grado 12</vt:lpstr>
      <vt:lpstr>Preguntas...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Regents Exam and Graduation Requirements – Class of 2020</dc:title>
  <dc:creator>KAUFMAN, ADAM</dc:creator>
  <cp:lastModifiedBy>FIERSTEIN, JERILYNNE</cp:lastModifiedBy>
  <cp:revision>44</cp:revision>
  <dcterms:created xsi:type="dcterms:W3CDTF">2020-04-07T19:35:22Z</dcterms:created>
  <dcterms:modified xsi:type="dcterms:W3CDTF">2020-04-20T20:31:12Z</dcterms:modified>
</cp:coreProperties>
</file>